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drawings/drawing3.xml" ContentType="application/vnd.openxmlformats-officedocument.drawingml.chartshapes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2" r:id="rId8"/>
    <p:sldId id="267" r:id="rId9"/>
    <p:sldId id="272" r:id="rId10"/>
    <p:sldId id="276" r:id="rId11"/>
    <p:sldId id="268" r:id="rId12"/>
    <p:sldId id="269" r:id="rId13"/>
    <p:sldId id="270" r:id="rId14"/>
    <p:sldId id="271" r:id="rId15"/>
    <p:sldId id="273" r:id="rId16"/>
    <p:sldId id="274" r:id="rId17"/>
    <p:sldId id="27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60"/>
  </p:normalViewPr>
  <p:slideViewPr>
    <p:cSldViewPr>
      <p:cViewPr>
        <p:scale>
          <a:sx n="70" d="100"/>
          <a:sy n="70" d="100"/>
        </p:scale>
        <p:origin x="-1362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 sz="2000" b="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sz="2000" b="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11832</c:v>
                </c:pt>
                <c:pt idx="1">
                  <c:v>12208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Лист1!$C$2:$C$3</c:f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Лист1!$D$2:$D$3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591872"/>
        <c:axId val="36605952"/>
      </c:barChart>
      <c:catAx>
        <c:axId val="36591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6605952"/>
        <c:crosses val="autoZero"/>
        <c:auto val="1"/>
        <c:lblAlgn val="ctr"/>
        <c:lblOffset val="100"/>
        <c:noMultiLvlLbl val="0"/>
      </c:catAx>
      <c:valAx>
        <c:axId val="36605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65918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pattFill prst="dkHorz">
                <a:fgClr>
                  <a:srgbClr val="FF0000"/>
                </a:fgClr>
                <a:bgClr>
                  <a:srgbClr val="00B050"/>
                </a:bgClr>
              </a:pattFill>
            </c:spPr>
          </c:dPt>
          <c:dPt>
            <c:idx val="1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6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7"/>
            <c:invertIfNegative val="0"/>
            <c:bubble3D val="0"/>
            <c:spPr>
              <a:solidFill>
                <a:srgbClr val="00B050"/>
              </a:solidFill>
            </c:spPr>
          </c:dPt>
          <c:dLbls>
            <c:numFmt formatCode="0,0%" sourceLinked="0"/>
            <c:txPr>
              <a:bodyPr/>
              <a:lstStyle/>
              <a:p>
                <a:pPr>
                  <a:defRPr sz="2400" b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Лист1!$A$2:$A$9</c:f>
              <c:strCache>
                <c:ptCount val="8"/>
                <c:pt idx="0">
                  <c:v>РБ</c:v>
                </c:pt>
                <c:pt idx="1">
                  <c:v>Брест. обл.</c:v>
                </c:pt>
                <c:pt idx="2">
                  <c:v>Витебск. обл.</c:v>
                </c:pt>
                <c:pt idx="3">
                  <c:v>Гомельск. обл. </c:v>
                </c:pt>
                <c:pt idx="4">
                  <c:v>Гродненск. обл.</c:v>
                </c:pt>
                <c:pt idx="5">
                  <c:v>г. Минск</c:v>
                </c:pt>
                <c:pt idx="6">
                  <c:v>Минск. обл.</c:v>
                </c:pt>
                <c:pt idx="7">
                  <c:v>Могилевск. обл.</c:v>
                </c:pt>
              </c:strCache>
            </c:strRef>
          </c:cat>
          <c:val>
            <c:numRef>
              <c:f>Лист1!$B$2:$B$9</c:f>
              <c:numCache>
                <c:formatCode>0,00%</c:formatCode>
                <c:ptCount val="8"/>
                <c:pt idx="0" formatCode="0%">
                  <c:v>1.4E-2</c:v>
                </c:pt>
                <c:pt idx="1">
                  <c:v>0.02</c:v>
                </c:pt>
                <c:pt idx="2">
                  <c:v>-1.4999999999999999E-2</c:v>
                </c:pt>
                <c:pt idx="3">
                  <c:v>3.2000000000000001E-2</c:v>
                </c:pt>
                <c:pt idx="4">
                  <c:v>-2.5999999999999999E-2</c:v>
                </c:pt>
                <c:pt idx="5">
                  <c:v>5.2999999999999999E-2</c:v>
                </c:pt>
                <c:pt idx="6">
                  <c:v>-7.0000000000000001E-3</c:v>
                </c:pt>
                <c:pt idx="7">
                  <c:v>1.4E-2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866496"/>
        <c:axId val="37966592"/>
      </c:barChart>
      <c:catAx>
        <c:axId val="37866496"/>
        <c:scaling>
          <c:orientation val="minMax"/>
        </c:scaling>
        <c:delete val="0"/>
        <c:axPos val="b"/>
        <c:majorTickMark val="out"/>
        <c:minorTickMark val="none"/>
        <c:tickLblPos val="low"/>
        <c:txPr>
          <a:bodyPr rot="-5400000" vert="horz"/>
          <a:lstStyle/>
          <a:p>
            <a:pPr>
              <a:defRPr/>
            </a:pPr>
            <a:endParaRPr lang="ru-RU"/>
          </a:p>
        </c:txPr>
        <c:crossAx val="37966592"/>
        <c:crosses val="autoZero"/>
        <c:auto val="1"/>
        <c:lblAlgn val="ctr"/>
        <c:lblOffset val="100"/>
        <c:noMultiLvlLbl val="0"/>
      </c:catAx>
      <c:valAx>
        <c:axId val="37966592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378664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</c:v>
                </c:pt>
                <c:pt idx="1">
                  <c:v>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273984"/>
        <c:axId val="37275520"/>
      </c:barChart>
      <c:catAx>
        <c:axId val="372739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7275520"/>
        <c:crosses val="autoZero"/>
        <c:auto val="1"/>
        <c:lblAlgn val="ctr"/>
        <c:lblOffset val="100"/>
        <c:noMultiLvlLbl val="0"/>
      </c:catAx>
      <c:valAx>
        <c:axId val="372755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2739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pattFill prst="dkHorz">
                <a:fgClr>
                  <a:srgbClr val="FF0000"/>
                </a:fgClr>
                <a:bgClr>
                  <a:srgbClr val="00B050"/>
                </a:bgClr>
              </a:pattFill>
            </c:spPr>
          </c:dPt>
          <c:dPt>
            <c:idx val="1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6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7"/>
            <c:invertIfNegative val="0"/>
            <c:bubble3D val="0"/>
            <c:spPr>
              <a:solidFill>
                <a:srgbClr val="00B050"/>
              </a:solidFill>
            </c:spPr>
          </c:dPt>
          <c:dLbls>
            <c:numFmt formatCode="0,0%" sourceLinked="0"/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Лист1!$A$2:$A$9</c:f>
              <c:strCache>
                <c:ptCount val="8"/>
                <c:pt idx="0">
                  <c:v>РБ</c:v>
                </c:pt>
                <c:pt idx="1">
                  <c:v>Брест. обл.</c:v>
                </c:pt>
                <c:pt idx="2">
                  <c:v>Витебск. обл.</c:v>
                </c:pt>
                <c:pt idx="3">
                  <c:v>Гомельск. обл. </c:v>
                </c:pt>
                <c:pt idx="4">
                  <c:v>Гродненск. обл.</c:v>
                </c:pt>
                <c:pt idx="5">
                  <c:v>г. Минск</c:v>
                </c:pt>
                <c:pt idx="6">
                  <c:v>Минск. обл.</c:v>
                </c:pt>
                <c:pt idx="7">
                  <c:v>Могилевск. обл.</c:v>
                </c:pt>
              </c:strCache>
            </c:strRef>
          </c:cat>
          <c:val>
            <c:numRef>
              <c:f>Лист1!$B$2:$B$9</c:f>
              <c:numCache>
                <c:formatCode>0,00%</c:formatCode>
                <c:ptCount val="8"/>
                <c:pt idx="0" formatCode="0%">
                  <c:v>-9.9000000000000005E-2</c:v>
                </c:pt>
                <c:pt idx="1">
                  <c:v>0.16200000000000001</c:v>
                </c:pt>
                <c:pt idx="2">
                  <c:v>0.13300000000000001</c:v>
                </c:pt>
                <c:pt idx="3">
                  <c:v>-0.29299999999999998</c:v>
                </c:pt>
                <c:pt idx="4">
                  <c:v>-8.3000000000000004E-2</c:v>
                </c:pt>
                <c:pt idx="5">
                  <c:v>-9.9000000000000005E-2</c:v>
                </c:pt>
                <c:pt idx="6">
                  <c:v>-8.7999999999999995E-2</c:v>
                </c:pt>
                <c:pt idx="7">
                  <c:v>-0.42399999999999999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902208"/>
        <c:axId val="37903744"/>
      </c:barChart>
      <c:catAx>
        <c:axId val="37902208"/>
        <c:scaling>
          <c:orientation val="minMax"/>
        </c:scaling>
        <c:delete val="0"/>
        <c:axPos val="b"/>
        <c:majorTickMark val="out"/>
        <c:minorTickMark val="none"/>
        <c:tickLblPos val="low"/>
        <c:txPr>
          <a:bodyPr rot="-5400000" vert="horz"/>
          <a:lstStyle/>
          <a:p>
            <a:pPr>
              <a:defRPr/>
            </a:pPr>
            <a:endParaRPr lang="ru-RU"/>
          </a:p>
        </c:txPr>
        <c:crossAx val="37903744"/>
        <c:crosses val="autoZero"/>
        <c:auto val="1"/>
        <c:lblAlgn val="ctr"/>
        <c:lblOffset val="100"/>
        <c:noMultiLvlLbl val="0"/>
      </c:catAx>
      <c:valAx>
        <c:axId val="3790374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379022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732807183824244"/>
          <c:y val="0"/>
          <c:w val="0.55992016622922136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8"/>
          <c:dPt>
            <c:idx val="0"/>
            <c:bubble3D val="1"/>
            <c:spPr>
              <a:solidFill>
                <a:srgbClr val="7030A0"/>
              </a:solidFill>
            </c:spPr>
          </c:dPt>
          <c:dPt>
            <c:idx val="3"/>
            <c:bubble3D val="1"/>
            <c:spPr>
              <a:solidFill>
                <a:srgbClr val="FFFF00"/>
              </a:solidFill>
            </c:spPr>
          </c:dPt>
          <c:dLbls>
            <c:dLbl>
              <c:idx val="0"/>
              <c:layout>
                <c:manualLayout>
                  <c:x val="5.1445635267813858E-2"/>
                  <c:y val="-7.6698594310205467E-2"/>
                </c:manualLayout>
              </c:layout>
              <c:tx>
                <c:rich>
                  <a:bodyPr/>
                  <a:lstStyle/>
                  <a:p>
                    <a:r>
                      <a:rPr lang="ru-RU" sz="2000" dirty="0" smtClean="0"/>
                      <a:t>Мертво-рождения</a:t>
                    </a:r>
                    <a:r>
                      <a:rPr lang="ru-RU" sz="2000" dirty="0"/>
                      <a:t>; </a:t>
                    </a:r>
                    <a:r>
                      <a:rPr lang="ru-RU" sz="2000" dirty="0" smtClean="0"/>
                      <a:t>2</a:t>
                    </a:r>
                    <a:r>
                      <a:rPr lang="en-US" sz="2000" dirty="0" smtClean="0"/>
                      <a:t>8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txPr>
              <a:bodyPr/>
              <a:lstStyle/>
              <a:p>
                <a:pPr>
                  <a:defRPr sz="2000"/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</c:dLbls>
          <c:cat>
            <c:strRef>
              <c:f>Лист1!$A$2:$A$7</c:f>
              <c:strCache>
                <c:ptCount val="6"/>
                <c:pt idx="0">
                  <c:v>Мертворождения</c:v>
                </c:pt>
                <c:pt idx="1">
                  <c:v>Ранние неонатальные потери</c:v>
                </c:pt>
                <c:pt idx="2">
                  <c:v>Добруш</c:v>
                </c:pt>
                <c:pt idx="3">
                  <c:v>Светлогорск</c:v>
                </c:pt>
                <c:pt idx="4">
                  <c:v>Гомель</c:v>
                </c:pt>
                <c:pt idx="5">
                  <c:v>петриков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28</c:v>
                </c:pt>
                <c:pt idx="2">
                  <c:v>1</c:v>
                </c:pt>
                <c:pt idx="3">
                  <c:v>1</c:v>
                </c:pt>
                <c:pt idx="4">
                  <c:v>4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pattFill prst="dkHorz">
                <a:fgClr>
                  <a:srgbClr val="00B050"/>
                </a:fgClr>
                <a:bgClr>
                  <a:srgbClr val="FF0000"/>
                </a:bgClr>
              </a:pattFill>
            </c:spPr>
          </c:dPt>
          <c:dPt>
            <c:idx val="1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2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3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6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7"/>
            <c:invertIfNegative val="0"/>
            <c:bubble3D val="0"/>
            <c:spPr>
              <a:solidFill>
                <a:srgbClr val="00B050"/>
              </a:solidFill>
            </c:spPr>
          </c:dPt>
          <c:dLbls>
            <c:numFmt formatCode="0,0%" sourceLinked="0"/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Лист1!$A$2:$A$9</c:f>
              <c:strCache>
                <c:ptCount val="8"/>
                <c:pt idx="0">
                  <c:v>РБ</c:v>
                </c:pt>
                <c:pt idx="1">
                  <c:v>Брест. обл.</c:v>
                </c:pt>
                <c:pt idx="2">
                  <c:v>Витебск. обл.</c:v>
                </c:pt>
                <c:pt idx="3">
                  <c:v>Гомельск. обл. </c:v>
                </c:pt>
                <c:pt idx="4">
                  <c:v>Гродненск. обл.</c:v>
                </c:pt>
                <c:pt idx="5">
                  <c:v>г. Минск</c:v>
                </c:pt>
                <c:pt idx="6">
                  <c:v>Минск. обл.</c:v>
                </c:pt>
                <c:pt idx="7">
                  <c:v>Могилевск. обл.</c:v>
                </c:pt>
              </c:strCache>
            </c:strRef>
          </c:cat>
          <c:val>
            <c:numRef>
              <c:f>Лист1!$B$2:$B$9</c:f>
              <c:numCache>
                <c:formatCode>0,00%</c:formatCode>
                <c:ptCount val="8"/>
                <c:pt idx="0" formatCode="0%">
                  <c:v>-0.151</c:v>
                </c:pt>
                <c:pt idx="1">
                  <c:v>-8.8999999999999996E-2</c:v>
                </c:pt>
                <c:pt idx="2">
                  <c:v>-4.3999999999999997E-2</c:v>
                </c:pt>
                <c:pt idx="3">
                  <c:v>-0.152</c:v>
                </c:pt>
                <c:pt idx="4">
                  <c:v>2.7E-2</c:v>
                </c:pt>
                <c:pt idx="5">
                  <c:v>-0.161</c:v>
                </c:pt>
                <c:pt idx="6">
                  <c:v>-0.252</c:v>
                </c:pt>
                <c:pt idx="7">
                  <c:v>-0.38300000000000001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850112"/>
        <c:axId val="33851648"/>
      </c:barChart>
      <c:catAx>
        <c:axId val="33850112"/>
        <c:scaling>
          <c:orientation val="minMax"/>
        </c:scaling>
        <c:delete val="0"/>
        <c:axPos val="b"/>
        <c:majorTickMark val="out"/>
        <c:minorTickMark val="none"/>
        <c:tickLblPos val="low"/>
        <c:txPr>
          <a:bodyPr rot="-5400000" vert="horz"/>
          <a:lstStyle/>
          <a:p>
            <a:pPr>
              <a:defRPr/>
            </a:pPr>
            <a:endParaRPr lang="ru-RU"/>
          </a:p>
        </c:txPr>
        <c:crossAx val="33851648"/>
        <c:crosses val="autoZero"/>
        <c:auto val="1"/>
        <c:lblAlgn val="ctr"/>
        <c:lblOffset val="100"/>
        <c:noMultiLvlLbl val="0"/>
      </c:catAx>
      <c:valAx>
        <c:axId val="3385164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338501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Общее число абортов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2011 г.</c:v>
                </c:pt>
                <c:pt idx="1">
                  <c:v>2012 г.</c:v>
                </c:pt>
                <c:pt idx="2">
                  <c:v>2013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5379</c:v>
                </c:pt>
                <c:pt idx="1">
                  <c:v>4037</c:v>
                </c:pt>
                <c:pt idx="2">
                  <c:v>3511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Аборты у первобеременных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2011 г.</c:v>
                </c:pt>
                <c:pt idx="1">
                  <c:v>2012 г.</c:v>
                </c:pt>
                <c:pt idx="2">
                  <c:v>2013 г.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903</c:v>
                </c:pt>
                <c:pt idx="1">
                  <c:v>445</c:v>
                </c:pt>
                <c:pt idx="2">
                  <c:v>317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Аборты у несовершеннолетних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2011 г.</c:v>
                </c:pt>
                <c:pt idx="1">
                  <c:v>2012 г.</c:v>
                </c:pt>
                <c:pt idx="2">
                  <c:v>2013 г.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118</c:v>
                </c:pt>
                <c:pt idx="1">
                  <c:v>79</c:v>
                </c:pt>
                <c:pt idx="2">
                  <c:v>26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3948800"/>
        <c:axId val="33950336"/>
      </c:lineChart>
      <c:catAx>
        <c:axId val="33948800"/>
        <c:scaling>
          <c:orientation val="minMax"/>
        </c:scaling>
        <c:delete val="0"/>
        <c:axPos val="b"/>
        <c:majorTickMark val="out"/>
        <c:minorTickMark val="none"/>
        <c:tickLblPos val="nextTo"/>
        <c:crossAx val="33950336"/>
        <c:crosses val="autoZero"/>
        <c:auto val="1"/>
        <c:lblAlgn val="ctr"/>
        <c:lblOffset val="100"/>
        <c:noMultiLvlLbl val="0"/>
      </c:catAx>
      <c:valAx>
        <c:axId val="339503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94880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Pt>
            <c:idx val="2"/>
            <c:bubble3D val="0"/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2012 г.</c:v>
                </c:pt>
                <c:pt idx="1">
                  <c:v>2013 г.</c:v>
                </c:pt>
                <c:pt idx="2">
                  <c:v>2014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887</c:v>
                </c:pt>
                <c:pt idx="1">
                  <c:v>693</c:v>
                </c:pt>
                <c:pt idx="2">
                  <c:v>510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2012 г.</c:v>
                </c:pt>
                <c:pt idx="1">
                  <c:v>2013 г.</c:v>
                </c:pt>
                <c:pt idx="2">
                  <c:v>2014 г.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2">
                  <c:v>382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3685504"/>
        <c:axId val="33688960"/>
      </c:lineChart>
      <c:catAx>
        <c:axId val="33685504"/>
        <c:scaling>
          <c:orientation val="minMax"/>
        </c:scaling>
        <c:delete val="0"/>
        <c:axPos val="b"/>
        <c:majorTickMark val="out"/>
        <c:minorTickMark val="none"/>
        <c:tickLblPos val="nextTo"/>
        <c:crossAx val="33688960"/>
        <c:crosses val="autoZero"/>
        <c:auto val="1"/>
        <c:lblAlgn val="ctr"/>
        <c:lblOffset val="100"/>
        <c:noMultiLvlLbl val="0"/>
      </c:catAx>
      <c:valAx>
        <c:axId val="336889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68550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5"/>
    </mc:Choice>
    <mc:Fallback>
      <c:style val="25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2012 г.</c:v>
                </c:pt>
                <c:pt idx="1">
                  <c:v>2013 г.</c:v>
                </c:pt>
                <c:pt idx="2">
                  <c:v>9 мес. 2014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0.62</c:v>
                </c:pt>
                <c:pt idx="1">
                  <c:v>1.52</c:v>
                </c:pt>
                <c:pt idx="2">
                  <c:v>2.52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790656"/>
        <c:axId val="41166336"/>
      </c:barChart>
      <c:catAx>
        <c:axId val="40790656"/>
        <c:scaling>
          <c:orientation val="minMax"/>
        </c:scaling>
        <c:delete val="0"/>
        <c:axPos val="b"/>
        <c:majorTickMark val="out"/>
        <c:minorTickMark val="none"/>
        <c:tickLblPos val="nextTo"/>
        <c:crossAx val="41166336"/>
        <c:crosses val="autoZero"/>
        <c:auto val="1"/>
        <c:lblAlgn val="ctr"/>
        <c:lblOffset val="100"/>
        <c:noMultiLvlLbl val="0"/>
      </c:catAx>
      <c:valAx>
        <c:axId val="411663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0790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16,3% пренатальных потерь</a:t>
            </a:r>
          </a:p>
        </c:rich>
      </c:tx>
      <c:layout/>
      <c:overlay val="0"/>
    </c:title>
    <c:autoTitleDeleted val="0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cat>
            <c:strRef>
              <c:f>Лист1!$A$2:$A$5</c:f>
              <c:strCache>
                <c:ptCount val="4"/>
                <c:pt idx="0">
                  <c:v>Число живорожденных</c:v>
                </c:pt>
                <c:pt idx="1">
                  <c:v>Мертворождения</c:v>
                </c:pt>
                <c:pt idx="2">
                  <c:v>Младенческая смертность</c:v>
                </c:pt>
                <c:pt idx="3">
                  <c:v>Аборты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17953</c:v>
                </c:pt>
                <c:pt idx="1">
                  <c:v>44</c:v>
                </c:pt>
                <c:pt idx="2">
                  <c:v>57</c:v>
                </c:pt>
                <c:pt idx="3">
                  <c:v>3511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0.75375</cdr:x>
      <cdr:y>0.77</cdr:y>
    </cdr:from>
    <cdr:to>
      <cdr:x>0.97249</cdr:x>
      <cdr:y>0.91319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6203032" y="3484992"/>
          <a:ext cx="1800200" cy="64807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0.08001</cdr:x>
      <cdr:y>0.06996</cdr:y>
    </cdr:from>
    <cdr:to>
      <cdr:x>0.29875</cdr:x>
      <cdr:y>0.24497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658416" y="316636"/>
          <a:ext cx="1800199" cy="792084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0.13251</cdr:x>
      <cdr:y>0.08587</cdr:y>
    </cdr:from>
    <cdr:to>
      <cdr:x>0.24362</cdr:x>
      <cdr:y>0.33563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090464" y="388640"/>
          <a:ext cx="914400" cy="11304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>
            <a:lnSpc>
              <a:spcPts val="1600"/>
            </a:lnSpc>
          </a:pPr>
          <a:r>
            <a:rPr lang="ru-RU" sz="2000" dirty="0" smtClean="0">
              <a:solidFill>
                <a:schemeClr val="tx1"/>
              </a:solidFill>
            </a:rPr>
            <a:t>Ранняя</a:t>
          </a:r>
          <a:endParaRPr lang="en-US" sz="2000" dirty="0" smtClean="0">
            <a:solidFill>
              <a:schemeClr val="tx1"/>
            </a:solidFill>
          </a:endParaRPr>
        </a:p>
        <a:p xmlns:a="http://schemas.openxmlformats.org/drawingml/2006/main">
          <a:pPr algn="ctr">
            <a:lnSpc>
              <a:spcPts val="1600"/>
            </a:lnSpc>
          </a:pPr>
          <a:r>
            <a:rPr lang="ru-RU" sz="2000" dirty="0" smtClean="0">
              <a:solidFill>
                <a:schemeClr val="tx1"/>
              </a:solidFill>
            </a:rPr>
            <a:t> неонатальная </a:t>
          </a:r>
          <a:endParaRPr lang="en-US" sz="2000" dirty="0" smtClean="0">
            <a:solidFill>
              <a:schemeClr val="tx1"/>
            </a:solidFill>
          </a:endParaRPr>
        </a:p>
        <a:p xmlns:a="http://schemas.openxmlformats.org/drawingml/2006/main">
          <a:pPr algn="ctr">
            <a:lnSpc>
              <a:spcPts val="1600"/>
            </a:lnSpc>
          </a:pPr>
          <a:r>
            <a:rPr lang="ru-RU" sz="2000" dirty="0" smtClean="0">
              <a:solidFill>
                <a:schemeClr val="tx1"/>
              </a:solidFill>
            </a:rPr>
            <a:t>смертность; 7</a:t>
          </a:r>
          <a:endParaRPr lang="ru-RU" sz="2000" dirty="0">
            <a:solidFill>
              <a:schemeClr val="tx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0.24625</cdr:x>
      <cdr:y>0.24497</cdr:y>
    </cdr:from>
    <cdr:to>
      <cdr:x>0.35736</cdr:x>
      <cdr:y>0.447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26568" y="11087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 smtClean="0"/>
            <a:t>-25%</a:t>
          </a:r>
          <a:endParaRPr lang="ru-RU" sz="14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0.87624</cdr:x>
      <cdr:y>0.41998</cdr:y>
    </cdr:from>
    <cdr:to>
      <cdr:x>0.99874</cdr:x>
      <cdr:y>0.59499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211144" y="1900808"/>
          <a:ext cx="1008112" cy="792088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dirty="0" smtClean="0"/>
            <a:t>Прогнозируемый</a:t>
          </a:r>
        </a:p>
        <a:p xmlns:a="http://schemas.openxmlformats.org/drawingml/2006/main">
          <a:r>
            <a:rPr lang="ru-RU" dirty="0" smtClean="0"/>
            <a:t> показатель</a:t>
          </a:r>
        </a:p>
        <a:p xmlns:a="http://schemas.openxmlformats.org/drawingml/2006/main">
          <a:r>
            <a:rPr lang="ru-RU" sz="1100" dirty="0" smtClean="0"/>
            <a:t>Количество</a:t>
          </a:r>
        </a:p>
        <a:p xmlns:a="http://schemas.openxmlformats.org/drawingml/2006/main">
          <a:r>
            <a:rPr lang="ru-RU" dirty="0" smtClean="0"/>
            <a:t>на 01.10.2014 г.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0.29875</cdr:x>
      <cdr:y>0.22906</cdr:y>
    </cdr:from>
    <cdr:to>
      <cdr:x>0.40986</cdr:x>
      <cdr:y>0.43109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458616" y="103671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 smtClean="0"/>
            <a:t>-22%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0.535</cdr:x>
      <cdr:y>0.40407</cdr:y>
    </cdr:from>
    <cdr:to>
      <cdr:x>0.64611</cdr:x>
      <cdr:y>0.6061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402832" y="18288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 smtClean="0"/>
            <a:t>-26%</a:t>
          </a:r>
          <a:endParaRPr lang="ru-RU" sz="14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Демографическая ситуация в Гомельской области: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ru-RU" b="1" dirty="0" smtClean="0"/>
              <a:t>тенденции, стратегии улучшения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7088832" cy="1057672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dirty="0" smtClean="0"/>
              <a:t>Главный специалист лечебного отдела управления здравоохранения Гомельского областного исполнительного комитета, к.м.н. О.А. Теслова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048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Число живорождённых</a:t>
            </a:r>
            <a:r>
              <a:rPr lang="en-US" sz="3200" dirty="0" smtClean="0"/>
              <a:t>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за 8 мес. 2014 г. </a:t>
            </a:r>
            <a:endParaRPr lang="ru-RU" sz="32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902196931"/>
              </p:ext>
            </p:extLst>
          </p:nvPr>
        </p:nvGraphicFramePr>
        <p:xfrm>
          <a:off x="457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Текст 6"/>
          <p:cNvSpPr>
            <a:spLocks noGrp="1"/>
          </p:cNvSpPr>
          <p:nvPr>
            <p:ph sz="half" idx="2"/>
          </p:nvPr>
        </p:nvSpPr>
        <p:spPr>
          <a:xfrm>
            <a:off x="4499992" y="1600200"/>
            <a:ext cx="432048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3-е место после </a:t>
            </a:r>
          </a:p>
          <a:p>
            <a:pPr marL="0" indent="0">
              <a:buNone/>
            </a:pPr>
            <a:r>
              <a:rPr lang="ru-RU" dirty="0" smtClean="0"/>
              <a:t>г. Минска (16 070)</a:t>
            </a:r>
          </a:p>
          <a:p>
            <a:pPr marL="0" indent="0">
              <a:buNone/>
            </a:pPr>
            <a:r>
              <a:rPr lang="ru-RU" dirty="0" smtClean="0"/>
              <a:t>Брестской области (12 393)</a:t>
            </a:r>
          </a:p>
        </p:txBody>
      </p:sp>
    </p:spTree>
    <p:extLst>
      <p:ext uri="{BB962C8B-B14F-4D97-AF65-F5344CB8AC3E}">
        <p14:creationId xmlns:p14="http://schemas.microsoft.com/office/powerpoint/2010/main" val="276335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Темпы прироста числа живорождённых </a:t>
            </a:r>
            <a:br>
              <a:rPr lang="ru-RU" sz="3200" dirty="0" smtClean="0"/>
            </a:br>
            <a:r>
              <a:rPr lang="ru-RU" sz="3200" dirty="0" smtClean="0"/>
              <a:t>за 8 мес. 2014 г.</a:t>
            </a:r>
            <a:endParaRPr lang="ru-RU" sz="3200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0589485"/>
              </p:ext>
            </p:extLst>
          </p:nvPr>
        </p:nvGraphicFramePr>
        <p:xfrm>
          <a:off x="457200" y="1600200"/>
          <a:ext cx="8229600" cy="5069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7552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Перинатальная смертность </a:t>
            </a:r>
            <a:br>
              <a:rPr lang="ru-RU" sz="3200" dirty="0" smtClean="0"/>
            </a:br>
            <a:r>
              <a:rPr lang="ru-RU" sz="3200" dirty="0" smtClean="0"/>
              <a:t>за 8 мес. 2014 г., </a:t>
            </a:r>
            <a:r>
              <a:rPr lang="ru-RU" sz="3200" dirty="0"/>
              <a:t>‰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782878272"/>
              </p:ext>
            </p:extLst>
          </p:nvPr>
        </p:nvGraphicFramePr>
        <p:xfrm>
          <a:off x="457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427984" y="1600200"/>
            <a:ext cx="4716016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3-е место после </a:t>
            </a:r>
          </a:p>
          <a:p>
            <a:pPr marL="0" indent="0">
              <a:buNone/>
            </a:pPr>
            <a:r>
              <a:rPr lang="ru-RU" dirty="0" smtClean="0"/>
              <a:t>Могилевской области (1,6‰)</a:t>
            </a:r>
          </a:p>
          <a:p>
            <a:pPr marL="0" indent="0">
              <a:buNone/>
            </a:pPr>
            <a:r>
              <a:rPr lang="ru-RU" dirty="0" smtClean="0"/>
              <a:t>Гродненской области (2,8‰)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753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Динамика показателя перинатальной смертности  за 8 мес. 2014 г.</a:t>
            </a:r>
            <a:endParaRPr lang="ru-RU" sz="3200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1802493"/>
              </p:ext>
            </p:extLst>
          </p:nvPr>
        </p:nvGraphicFramePr>
        <p:xfrm>
          <a:off x="457200" y="1600200"/>
          <a:ext cx="8229600" cy="5141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5582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Структура перинатальной смертности </a:t>
            </a:r>
            <a:br>
              <a:rPr lang="ru-RU" sz="3200" dirty="0" smtClean="0"/>
            </a:br>
            <a:r>
              <a:rPr lang="ru-RU" sz="3200" dirty="0" smtClean="0"/>
              <a:t>за 8 мес. 2014 г.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388686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7540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Динамика показателя мертворождаемости </a:t>
            </a:r>
            <a:br>
              <a:rPr lang="ru-RU" sz="3200" dirty="0" smtClean="0"/>
            </a:br>
            <a:r>
              <a:rPr lang="ru-RU" sz="3200" dirty="0" smtClean="0"/>
              <a:t>за 8 мес. 2014 г.</a:t>
            </a:r>
            <a:endParaRPr lang="ru-RU" sz="3200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3129914"/>
              </p:ext>
            </p:extLst>
          </p:nvPr>
        </p:nvGraphicFramePr>
        <p:xfrm>
          <a:off x="457200" y="1600200"/>
          <a:ext cx="8229600" cy="5069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067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Динамика числа абортов </a:t>
            </a:r>
            <a:br>
              <a:rPr lang="ru-RU" sz="3200" dirty="0" smtClean="0"/>
            </a:br>
            <a:r>
              <a:rPr lang="ru-RU" sz="3200" dirty="0" smtClean="0"/>
              <a:t>в Гомельской области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04272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139952" y="3356992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-13%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53328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Динамика числа хирургических абортов </a:t>
            </a:r>
            <a:br>
              <a:rPr lang="ru-RU" sz="3200" dirty="0" smtClean="0"/>
            </a:br>
            <a:r>
              <a:rPr lang="ru-RU" sz="3200" dirty="0" smtClean="0"/>
              <a:t>по г. Гомелю 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218767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646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Динамика отношения числа медикаментозных абортов к хирургическим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942199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33799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Вклад абортов </a:t>
            </a:r>
            <a:br>
              <a:rPr lang="ru-RU" sz="3200" dirty="0" smtClean="0"/>
            </a:br>
            <a:r>
              <a:rPr lang="ru-RU" sz="3200" dirty="0" smtClean="0"/>
              <a:t>в перинатальные потери 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465814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0304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Национальная программа </a:t>
            </a:r>
            <a:r>
              <a:rPr lang="ru-RU" sz="3600" b="1" dirty="0"/>
              <a:t>демографической безопасности Республики Беларусь на 2011–2015 </a:t>
            </a:r>
            <a:r>
              <a:rPr lang="ru-RU" sz="3600" b="1" dirty="0" smtClean="0"/>
              <a:t>годы: </a:t>
            </a:r>
            <a:r>
              <a:rPr lang="ru-RU" sz="3100" dirty="0" smtClean="0"/>
              <a:t>Указ </a:t>
            </a:r>
            <a:r>
              <a:rPr lang="ru-RU" sz="3100" dirty="0"/>
              <a:t>Президента Республики Беларусь от 12 сентября 2012 г</a:t>
            </a:r>
            <a:r>
              <a:rPr lang="ru-RU" sz="3100" dirty="0" smtClean="0"/>
              <a:t>. </a:t>
            </a:r>
            <a:r>
              <a:rPr lang="ru-RU" sz="3100" dirty="0"/>
              <a:t>№ </a:t>
            </a:r>
            <a:r>
              <a:rPr lang="ru-RU" sz="3100" dirty="0" smtClean="0"/>
              <a:t>406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/>
              <a:t>…Главной </a:t>
            </a:r>
            <a:r>
              <a:rPr lang="ru-RU" dirty="0"/>
              <a:t>причиной депопуляции в Республике Беларусь является низкий уровень рождаемости, обеспечивающий воспроизводство населения только на 65 </a:t>
            </a:r>
            <a:r>
              <a:rPr lang="ru-RU" dirty="0" smtClean="0"/>
              <a:t>процентов…</a:t>
            </a:r>
            <a:r>
              <a:rPr lang="ru-RU" dirty="0"/>
              <a:t> 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…Снижение </a:t>
            </a:r>
            <a:r>
              <a:rPr lang="ru-RU" dirty="0"/>
              <a:t>потребности в детях, утрата многодетности как национальной традиции привели к тому, что сегодня белорусская семья – это, как правило, семья с одним </a:t>
            </a:r>
            <a:r>
              <a:rPr lang="ru-RU" dirty="0" smtClean="0"/>
              <a:t>ребенком…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089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Задачами Национальной программы являются</a:t>
            </a:r>
            <a:r>
              <a:rPr lang="ru-RU" sz="3200" dirty="0" smtClean="0"/>
              <a:t>: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увеличение </a:t>
            </a:r>
            <a:r>
              <a:rPr lang="ru-RU" dirty="0"/>
              <a:t>рождаемости и усиление социально-экономической поддержки семей в связи с рождением и воспитанием детей;</a:t>
            </a:r>
          </a:p>
          <a:p>
            <a:r>
              <a:rPr lang="ru-RU" dirty="0" smtClean="0"/>
              <a:t>укрепление </a:t>
            </a:r>
            <a:r>
              <a:rPr lang="ru-RU" dirty="0"/>
              <a:t>духовно-нравственных основ семьи, возрождение и пропаганда семейных ценностей и традиций;</a:t>
            </a:r>
          </a:p>
          <a:p>
            <a:r>
              <a:rPr lang="ru-RU" dirty="0"/>
              <a:t>улучшение репродуктивного здоровья населения, охрана материнства и </a:t>
            </a:r>
            <a:r>
              <a:rPr lang="ru-RU" dirty="0" smtClean="0"/>
              <a:t>детства…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941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27584" y="476672"/>
            <a:ext cx="7632848" cy="5649491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/>
              <a:t>В связи с этим необходимо принятие мер по повышению рождаемости и социальных норм </a:t>
            </a:r>
            <a:r>
              <a:rPr lang="ru-RU" dirty="0" err="1"/>
              <a:t>детности</a:t>
            </a:r>
            <a:r>
              <a:rPr lang="ru-RU" dirty="0"/>
              <a:t> в стране с учетом роста уровня и качества жизни семей с детьми. Приоритетом в сфере стимулирования рождаемости является поддержка двух- и трехдетной семьи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 smtClean="0"/>
              <a:t>…Остановить </a:t>
            </a:r>
            <a:r>
              <a:rPr lang="ru-RU" dirty="0"/>
              <a:t>процессы депопуляции и обеспечить устойчивое развитие страны возможно только при слаженной работе всех органов власти, общественных и религиозных организаций, самих граждан.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410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План мероприятий управления здравоохранения Гомельского облисполкома</a:t>
            </a:r>
            <a:r>
              <a:rPr lang="ru-RU" sz="2400" dirty="0" smtClean="0"/>
              <a:t> по выполнению постановления коллегии Министерства здравоохранения Республики Беларусь от 24 июля 2014 года №15.1 </a:t>
            </a:r>
            <a:br>
              <a:rPr lang="ru-RU" sz="2400" dirty="0" smtClean="0"/>
            </a:br>
            <a:r>
              <a:rPr lang="ru-RU" sz="2400" dirty="0" smtClean="0"/>
              <a:t>«О проведении республиканского Дня главного врача»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п. 2.1. Обеспечение положительного естественного прироста населения, как за счет повышения рождаемости, так и снижения смертности населения путем:</a:t>
            </a:r>
          </a:p>
          <a:p>
            <a:pPr marL="0" indent="0" algn="just">
              <a:buNone/>
            </a:pPr>
            <a:r>
              <a:rPr lang="ru-RU" dirty="0" smtClean="0"/>
              <a:t>         создания условий и обеспечения проведения </a:t>
            </a:r>
            <a:r>
              <a:rPr lang="ru-RU" dirty="0" err="1" smtClean="0"/>
              <a:t>предабортного</a:t>
            </a:r>
            <a:r>
              <a:rPr lang="ru-RU" dirty="0" smtClean="0"/>
              <a:t> психологического консультирования женщин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896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Стратегия улучшения демографической ситуации в Гомельской области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Снижение числа абортов не за счет введения запретов или ограничений на отдельные виды медицинских процедур, а за счет:</a:t>
            </a:r>
          </a:p>
          <a:p>
            <a:r>
              <a:rPr lang="ru-RU" dirty="0" smtClean="0"/>
              <a:t>организации и обеспечения </a:t>
            </a:r>
            <a:r>
              <a:rPr lang="ru-RU" dirty="0" err="1" smtClean="0"/>
              <a:t>предабортного</a:t>
            </a:r>
            <a:r>
              <a:rPr lang="ru-RU" dirty="0" smtClean="0"/>
              <a:t> консультирования пациенток – в 100% случаев</a:t>
            </a:r>
          </a:p>
          <a:p>
            <a:r>
              <a:rPr lang="ru-RU" dirty="0" smtClean="0"/>
              <a:t>привлечения общественных, религиозных организаций и специалистов</a:t>
            </a:r>
            <a:endParaRPr lang="en-US" dirty="0" smtClean="0"/>
          </a:p>
          <a:p>
            <a:r>
              <a:rPr lang="ru-RU" dirty="0" smtClean="0"/>
              <a:t>проведения информационно-образовательных акций в учебных заведениях, на предприятиях, в других целевых группах</a:t>
            </a:r>
          </a:p>
          <a:p>
            <a:r>
              <a:rPr lang="ru-RU" dirty="0" smtClean="0"/>
              <a:t>поддержки и сопровождения женщин, принявших решение относительно своей беременности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894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340768"/>
            <a:ext cx="8820472" cy="5328592"/>
          </a:xfrm>
        </p:spPr>
      </p:pic>
    </p:spTree>
    <p:extLst>
      <p:ext uri="{BB962C8B-B14F-4D97-AF65-F5344CB8AC3E}">
        <p14:creationId xmlns:p14="http://schemas.microsoft.com/office/powerpoint/2010/main" val="521452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401</Words>
  <Application>Microsoft Office PowerPoint</Application>
  <PresentationFormat>Экран (4:3)</PresentationFormat>
  <Paragraphs>53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Демографическая ситуация в Гомельской области:  тенденции, стратегии улучшения</vt:lpstr>
      <vt:lpstr>Число живорождённых  за 8 мес. 2014 г. </vt:lpstr>
      <vt:lpstr>Темпы прироста числа живорождённых  за 8 мес. 2014 г.</vt:lpstr>
      <vt:lpstr>Перинатальная смертность  за 8 мес. 2014 г., ‰</vt:lpstr>
      <vt:lpstr>Динамика показателя перинатальной смертности  за 8 мес. 2014 г.</vt:lpstr>
      <vt:lpstr>Структура перинатальной смертности  за 8 мес. 2014 г.</vt:lpstr>
      <vt:lpstr>Динамика показателя мертворождаемости  за 8 мес. 2014 г.</vt:lpstr>
      <vt:lpstr>Динамика числа абортов  в Гомельской области</vt:lpstr>
      <vt:lpstr>Динамика числа хирургических абортов  по г. Гомелю </vt:lpstr>
      <vt:lpstr>Динамика отношения числа медикаментозных абортов к хирургическим</vt:lpstr>
      <vt:lpstr>Вклад абортов  в перинатальные потери </vt:lpstr>
      <vt:lpstr>Национальная программа демографической безопасности Республики Беларусь на 2011–2015 годы: Указ Президента Республики Беларусь от 12 сентября 2012 г. № 406</vt:lpstr>
      <vt:lpstr>Задачами Национальной программы являются:</vt:lpstr>
      <vt:lpstr>Презентация PowerPoint</vt:lpstr>
      <vt:lpstr>План мероприятий управления здравоохранения Гомельского облисполкома по выполнению постановления коллегии Министерства здравоохранения Республики Беларусь от 24 июля 2014 года №15.1  «О проведении республиканского Дня главного врача»</vt:lpstr>
      <vt:lpstr>Стратегия улучшения демографической ситуации в Гомельской области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состоянии перинатальной смертности, мертворождениях и  фето-инфантильных потерях  в Гомельской области  за 6 мес. 2014 г.</dc:title>
  <dc:creator>delluser</dc:creator>
  <cp:lastModifiedBy>delluser</cp:lastModifiedBy>
  <cp:revision>37</cp:revision>
  <dcterms:created xsi:type="dcterms:W3CDTF">2014-07-30T07:49:11Z</dcterms:created>
  <dcterms:modified xsi:type="dcterms:W3CDTF">2014-10-15T05:17:13Z</dcterms:modified>
</cp:coreProperties>
</file>